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4069e86271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4069e8627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4069e86271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4069e86271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1c2b375725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1c2b375725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c2b375725_0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c2b375725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1c2b375725_0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1c2b375725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1c2b375725_0_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1c2b375725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1c2b375725_0_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1c2b375725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4e76db067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4e76db067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25"/>
            <a:ext cx="4572000" cy="5143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Clr>
                <a:schemeClr val="dk1"/>
              </a:buClr>
              <a:buSzPts val="1800"/>
              <a:buChar char="●"/>
              <a:defRPr>
                <a:solidFill>
                  <a:schemeClr val="dk1"/>
                </a:solidFill>
              </a:defRPr>
            </a:lvl1pPr>
            <a:lvl2pPr indent="-317500" lvl="1" marL="914400">
              <a:spcBef>
                <a:spcPts val="1600"/>
              </a:spcBef>
              <a:spcAft>
                <a:spcPts val="0"/>
              </a:spcAft>
              <a:buClr>
                <a:schemeClr val="dk1"/>
              </a:buClr>
              <a:buSzPts val="1400"/>
              <a:buChar char="○"/>
              <a:defRPr>
                <a:solidFill>
                  <a:schemeClr val="dk1"/>
                </a:solidFill>
              </a:defRPr>
            </a:lvl2pPr>
            <a:lvl3pPr indent="-317500" lvl="2" marL="1371600">
              <a:spcBef>
                <a:spcPts val="1600"/>
              </a:spcBef>
              <a:spcAft>
                <a:spcPts val="0"/>
              </a:spcAft>
              <a:buClr>
                <a:schemeClr val="dk1"/>
              </a:buClr>
              <a:buSzPts val="1400"/>
              <a:buChar char="■"/>
              <a:defRPr>
                <a:solidFill>
                  <a:schemeClr val="dk1"/>
                </a:solidFill>
              </a:defRPr>
            </a:lvl3pPr>
            <a:lvl4pPr indent="-317500" lvl="3" marL="1828800">
              <a:spcBef>
                <a:spcPts val="1600"/>
              </a:spcBef>
              <a:spcAft>
                <a:spcPts val="0"/>
              </a:spcAft>
              <a:buClr>
                <a:schemeClr val="dk1"/>
              </a:buClr>
              <a:buSzPts val="1400"/>
              <a:buChar char="●"/>
              <a:defRPr>
                <a:solidFill>
                  <a:schemeClr val="dk1"/>
                </a:solidFill>
              </a:defRPr>
            </a:lvl4pPr>
            <a:lvl5pPr indent="-317500" lvl="4" marL="2286000">
              <a:spcBef>
                <a:spcPts val="1600"/>
              </a:spcBef>
              <a:spcAft>
                <a:spcPts val="0"/>
              </a:spcAft>
              <a:buClr>
                <a:schemeClr val="dk1"/>
              </a:buClr>
              <a:buSzPts val="1400"/>
              <a:buChar char="○"/>
              <a:defRPr>
                <a:solidFill>
                  <a:schemeClr val="dk1"/>
                </a:solidFill>
              </a:defRPr>
            </a:lvl5pPr>
            <a:lvl6pPr indent="-317500" lvl="5" marL="2743200">
              <a:spcBef>
                <a:spcPts val="1600"/>
              </a:spcBef>
              <a:spcAft>
                <a:spcPts val="0"/>
              </a:spcAft>
              <a:buClr>
                <a:schemeClr val="dk1"/>
              </a:buClr>
              <a:buSzPts val="1400"/>
              <a:buChar char="■"/>
              <a:defRPr>
                <a:solidFill>
                  <a:schemeClr val="dk1"/>
                </a:solidFill>
              </a:defRPr>
            </a:lvl6pPr>
            <a:lvl7pPr indent="-317500" lvl="6" marL="3200400">
              <a:spcBef>
                <a:spcPts val="1600"/>
              </a:spcBef>
              <a:spcAft>
                <a:spcPts val="0"/>
              </a:spcAft>
              <a:buClr>
                <a:schemeClr val="dk1"/>
              </a:buClr>
              <a:buSzPts val="1400"/>
              <a:buChar char="●"/>
              <a:defRPr>
                <a:solidFill>
                  <a:schemeClr val="dk1"/>
                </a:solidFill>
              </a:defRPr>
            </a:lvl7pPr>
            <a:lvl8pPr indent="-317500" lvl="7" marL="3657600">
              <a:spcBef>
                <a:spcPts val="1600"/>
              </a:spcBef>
              <a:spcAft>
                <a:spcPts val="0"/>
              </a:spcAft>
              <a:buClr>
                <a:schemeClr val="dk1"/>
              </a:buClr>
              <a:buSzPts val="1400"/>
              <a:buChar char="○"/>
              <a:defRPr>
                <a:solidFill>
                  <a:schemeClr val="dk1"/>
                </a:solidFill>
              </a:defRPr>
            </a:lvl8pPr>
            <a:lvl9pPr indent="-317500" lvl="8" marL="4114800">
              <a:spcBef>
                <a:spcPts val="1600"/>
              </a:spcBef>
              <a:spcAft>
                <a:spcPts val="1600"/>
              </a:spcAft>
              <a:buClr>
                <a:schemeClr val="dk1"/>
              </a:buClr>
              <a:buSzPts val="1400"/>
              <a:buChar char="■"/>
              <a:defRPr>
                <a:solidFill>
                  <a:schemeClr val="dk1"/>
                </a:solidFill>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dark-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lt2"/>
              </a:buClr>
              <a:buSzPts val="1800"/>
              <a:buChar char="●"/>
              <a:defRPr sz="1800">
                <a:solidFill>
                  <a:schemeClr val="lt2"/>
                </a:solidFill>
              </a:defRPr>
            </a:lvl1pPr>
            <a:lvl2pPr indent="-317500" lvl="1" marL="914400">
              <a:lnSpc>
                <a:spcPct val="115000"/>
              </a:lnSpc>
              <a:spcBef>
                <a:spcPts val="1600"/>
              </a:spcBef>
              <a:spcAft>
                <a:spcPts val="0"/>
              </a:spcAft>
              <a:buClr>
                <a:schemeClr val="lt2"/>
              </a:buClr>
              <a:buSzPts val="1400"/>
              <a:buChar char="○"/>
              <a:defRPr>
                <a:solidFill>
                  <a:schemeClr val="lt2"/>
                </a:solidFill>
              </a:defRPr>
            </a:lvl2pPr>
            <a:lvl3pPr indent="-317500" lvl="2" marL="1371600">
              <a:lnSpc>
                <a:spcPct val="115000"/>
              </a:lnSpc>
              <a:spcBef>
                <a:spcPts val="1600"/>
              </a:spcBef>
              <a:spcAft>
                <a:spcPts val="0"/>
              </a:spcAft>
              <a:buClr>
                <a:schemeClr val="lt2"/>
              </a:buClr>
              <a:buSzPts val="1400"/>
              <a:buChar char="■"/>
              <a:defRPr>
                <a:solidFill>
                  <a:schemeClr val="lt2"/>
                </a:solidFill>
              </a:defRPr>
            </a:lvl3pPr>
            <a:lvl4pPr indent="-317500" lvl="3" marL="1828800">
              <a:lnSpc>
                <a:spcPct val="115000"/>
              </a:lnSpc>
              <a:spcBef>
                <a:spcPts val="1600"/>
              </a:spcBef>
              <a:spcAft>
                <a:spcPts val="0"/>
              </a:spcAft>
              <a:buClr>
                <a:schemeClr val="lt2"/>
              </a:buClr>
              <a:buSzPts val="1400"/>
              <a:buChar char="●"/>
              <a:defRPr>
                <a:solidFill>
                  <a:schemeClr val="lt2"/>
                </a:solidFill>
              </a:defRPr>
            </a:lvl4pPr>
            <a:lvl5pPr indent="-317500" lvl="4" marL="2286000">
              <a:lnSpc>
                <a:spcPct val="115000"/>
              </a:lnSpc>
              <a:spcBef>
                <a:spcPts val="1600"/>
              </a:spcBef>
              <a:spcAft>
                <a:spcPts val="0"/>
              </a:spcAft>
              <a:buClr>
                <a:schemeClr val="lt2"/>
              </a:buClr>
              <a:buSzPts val="1400"/>
              <a:buChar char="○"/>
              <a:defRPr>
                <a:solidFill>
                  <a:schemeClr val="lt2"/>
                </a:solidFill>
              </a:defRPr>
            </a:lvl5pPr>
            <a:lvl6pPr indent="-317500" lvl="5" marL="2743200">
              <a:lnSpc>
                <a:spcPct val="115000"/>
              </a:lnSpc>
              <a:spcBef>
                <a:spcPts val="1600"/>
              </a:spcBef>
              <a:spcAft>
                <a:spcPts val="0"/>
              </a:spcAft>
              <a:buClr>
                <a:schemeClr val="lt2"/>
              </a:buClr>
              <a:buSzPts val="1400"/>
              <a:buChar char="■"/>
              <a:defRPr>
                <a:solidFill>
                  <a:schemeClr val="lt2"/>
                </a:solidFill>
              </a:defRPr>
            </a:lvl6pPr>
            <a:lvl7pPr indent="-317500" lvl="6" marL="3200400">
              <a:lnSpc>
                <a:spcPct val="115000"/>
              </a:lnSpc>
              <a:spcBef>
                <a:spcPts val="1600"/>
              </a:spcBef>
              <a:spcAft>
                <a:spcPts val="0"/>
              </a:spcAft>
              <a:buClr>
                <a:schemeClr val="lt2"/>
              </a:buClr>
              <a:buSzPts val="1400"/>
              <a:buChar char="●"/>
              <a:defRPr>
                <a:solidFill>
                  <a:schemeClr val="lt2"/>
                </a:solidFill>
              </a:defRPr>
            </a:lvl7pPr>
            <a:lvl8pPr indent="-317500" lvl="7" marL="3657600">
              <a:lnSpc>
                <a:spcPct val="115000"/>
              </a:lnSpc>
              <a:spcBef>
                <a:spcPts val="1600"/>
              </a:spcBef>
              <a:spcAft>
                <a:spcPts val="0"/>
              </a:spcAft>
              <a:buClr>
                <a:schemeClr val="lt2"/>
              </a:buClr>
              <a:buSzPts val="1400"/>
              <a:buChar char="○"/>
              <a:defRPr>
                <a:solidFill>
                  <a:schemeClr val="lt2"/>
                </a:solidFill>
              </a:defRPr>
            </a:lvl8pPr>
            <a:lvl9pPr indent="-317500" lvl="8" marL="4114800">
              <a:lnSpc>
                <a:spcPct val="115000"/>
              </a:lnSpc>
              <a:spcBef>
                <a:spcPts val="1600"/>
              </a:spcBef>
              <a:spcAft>
                <a:spcPts val="1600"/>
              </a:spcAft>
              <a:buClr>
                <a:schemeClr val="lt2"/>
              </a:buClr>
              <a:buSzPts val="1400"/>
              <a:buChar char="■"/>
              <a:defRPr>
                <a:solidFill>
                  <a:schemeClr val="lt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lt2"/>
                </a:solidFill>
              </a:defRPr>
            </a:lvl1pPr>
            <a:lvl2pPr lvl="1" algn="r">
              <a:buNone/>
              <a:defRPr sz="1000">
                <a:solidFill>
                  <a:schemeClr val="lt2"/>
                </a:solidFill>
              </a:defRPr>
            </a:lvl2pPr>
            <a:lvl3pPr lvl="2" algn="r">
              <a:buNone/>
              <a:defRPr sz="1000">
                <a:solidFill>
                  <a:schemeClr val="lt2"/>
                </a:solidFill>
              </a:defRPr>
            </a:lvl3pPr>
            <a:lvl4pPr lvl="3" algn="r">
              <a:buNone/>
              <a:defRPr sz="1000">
                <a:solidFill>
                  <a:schemeClr val="lt2"/>
                </a:solidFill>
              </a:defRPr>
            </a:lvl4pPr>
            <a:lvl5pPr lvl="4" algn="r">
              <a:buNone/>
              <a:defRPr sz="1000">
                <a:solidFill>
                  <a:schemeClr val="lt2"/>
                </a:solidFill>
              </a:defRPr>
            </a:lvl5pPr>
            <a:lvl6pPr lvl="5" algn="r">
              <a:buNone/>
              <a:defRPr sz="1000">
                <a:solidFill>
                  <a:schemeClr val="lt2"/>
                </a:solidFill>
              </a:defRPr>
            </a:lvl6pPr>
            <a:lvl7pPr lvl="6" algn="r">
              <a:buNone/>
              <a:defRPr sz="1000">
                <a:solidFill>
                  <a:schemeClr val="lt2"/>
                </a:solidFill>
              </a:defRPr>
            </a:lvl7pPr>
            <a:lvl8pPr lvl="7" algn="r">
              <a:buNone/>
              <a:defRPr sz="1000">
                <a:solidFill>
                  <a:schemeClr val="lt2"/>
                </a:solidFill>
              </a:defRPr>
            </a:lvl8pPr>
            <a:lvl9pPr lvl="8" algn="r">
              <a:buNone/>
              <a:defRPr sz="1000">
                <a:solidFill>
                  <a:schemeClr val="lt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hyperlink" Target="mailto:sellers@nmsu.edu" TargetMode="External"/><Relationship Id="rId4" Type="http://schemas.openxmlformats.org/officeDocument/2006/relationships/hyperlink" Target="mailto:sean.g.sellers@gmail.com"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Hi.</a:t>
            </a:r>
            <a:endParaRPr/>
          </a:p>
        </p:txBody>
      </p:sp>
      <p:sp>
        <p:nvSpPr>
          <p:cNvPr id="55" name="Google Shape;55;p13"/>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I’m Sean.</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14"/>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t/>
            </a:r>
            <a:endParaRPr/>
          </a:p>
        </p:txBody>
      </p:sp>
      <p:sp>
        <p:nvSpPr>
          <p:cNvPr id="61" name="Google Shape;61;p14"/>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t/>
            </a:r>
            <a:endParaRPr/>
          </a:p>
        </p:txBody>
      </p:sp>
      <p:pic>
        <p:nvPicPr>
          <p:cNvPr id="62" name="Google Shape;62;p14"/>
          <p:cNvPicPr preferRelativeResize="0"/>
          <p:nvPr/>
        </p:nvPicPr>
        <p:blipFill>
          <a:blip r:embed="rId3">
            <a:alphaModFix/>
          </a:blip>
          <a:stretch>
            <a:fillRect/>
          </a:stretch>
        </p:blipFill>
        <p:spPr>
          <a:xfrm>
            <a:off x="1047750" y="1104900"/>
            <a:ext cx="7048500" cy="29337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sp>
        <p:nvSpPr>
          <p:cNvPr id="67" name="Google Shape;67;p15"/>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t/>
            </a:r>
            <a:endParaRPr/>
          </a:p>
        </p:txBody>
      </p:sp>
      <p:sp>
        <p:nvSpPr>
          <p:cNvPr id="68" name="Google Shape;68;p15"/>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t/>
            </a:r>
            <a:endParaRPr/>
          </a:p>
        </p:txBody>
      </p:sp>
      <p:pic>
        <p:nvPicPr>
          <p:cNvPr id="69" name="Google Shape;69;p15"/>
          <p:cNvPicPr preferRelativeResize="0"/>
          <p:nvPr/>
        </p:nvPicPr>
        <p:blipFill>
          <a:blip r:embed="rId3">
            <a:alphaModFix/>
          </a:blip>
          <a:stretch>
            <a:fillRect/>
          </a:stretch>
        </p:blipFill>
        <p:spPr>
          <a:xfrm>
            <a:off x="1032052" y="880614"/>
            <a:ext cx="7079900" cy="33822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Me.</a:t>
            </a:r>
            <a:endParaRPr/>
          </a:p>
        </p:txBody>
      </p:sp>
      <p:sp>
        <p:nvSpPr>
          <p:cNvPr id="75" name="Google Shape;75;p1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Sean. Me Sean.</a:t>
            </a:r>
            <a:endParaRPr/>
          </a:p>
          <a:p>
            <a:pPr indent="-342900" lvl="0" marL="457200" rtl="0" algn="l">
              <a:spcBef>
                <a:spcPts val="0"/>
              </a:spcBef>
              <a:spcAft>
                <a:spcPts val="0"/>
              </a:spcAft>
              <a:buSzPts val="1800"/>
              <a:buChar char="●"/>
            </a:pPr>
            <a:r>
              <a:rPr lang="en" u="sng">
                <a:solidFill>
                  <a:schemeClr val="hlink"/>
                </a:solidFill>
                <a:hlinkClick r:id="rId3"/>
              </a:rPr>
              <a:t>sellers@nmsu.edu</a:t>
            </a:r>
            <a:endParaRPr/>
          </a:p>
          <a:p>
            <a:pPr indent="-342900" lvl="0" marL="457200" rtl="0" algn="l">
              <a:spcBef>
                <a:spcPts val="0"/>
              </a:spcBef>
              <a:spcAft>
                <a:spcPts val="0"/>
              </a:spcAft>
              <a:buSzPts val="1800"/>
              <a:buChar char="●"/>
            </a:pPr>
            <a:r>
              <a:rPr lang="en" u="sng">
                <a:solidFill>
                  <a:schemeClr val="hlink"/>
                </a:solidFill>
                <a:hlinkClick r:id="rId4"/>
              </a:rPr>
              <a:t>sean.g.sellers@gmail.com</a:t>
            </a:r>
            <a:endParaRPr/>
          </a:p>
          <a:p>
            <a:pPr indent="-342900" lvl="0" marL="457200" rtl="0" algn="l">
              <a:spcBef>
                <a:spcPts val="0"/>
              </a:spcBef>
              <a:spcAft>
                <a:spcPts val="0"/>
              </a:spcAft>
              <a:buSzPts val="1800"/>
              <a:buChar char="●"/>
            </a:pPr>
            <a:r>
              <a:rPr lang="en"/>
              <a:t>Office: Astronomy Building, Room 107</a:t>
            </a:r>
            <a:endParaRPr/>
          </a:p>
          <a:p>
            <a:pPr indent="-342900" lvl="0" marL="457200" rtl="0" algn="l">
              <a:spcBef>
                <a:spcPts val="0"/>
              </a:spcBef>
              <a:spcAft>
                <a:spcPts val="0"/>
              </a:spcAft>
              <a:buSzPts val="1800"/>
              <a:buChar char="●"/>
            </a:pPr>
            <a:r>
              <a:rPr lang="en"/>
              <a:t>Office Hours: Wednesday 2:30pm - 4:30pm (Or by appointment. Email me. We’ll figure it out. Promise.)</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Labs. You Will Need:</a:t>
            </a:r>
            <a:endParaRPr/>
          </a:p>
        </p:txBody>
      </p:sp>
      <p:sp>
        <p:nvSpPr>
          <p:cNvPr id="81" name="Google Shape;81;p1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A Pencil. Probably not a pen.</a:t>
            </a:r>
            <a:endParaRPr/>
          </a:p>
          <a:p>
            <a:pPr indent="-342900" lvl="0" marL="457200" rtl="0" algn="l">
              <a:spcBef>
                <a:spcPts val="0"/>
              </a:spcBef>
              <a:spcAft>
                <a:spcPts val="0"/>
              </a:spcAft>
              <a:buSzPts val="1800"/>
              <a:buChar char="●"/>
            </a:pPr>
            <a:r>
              <a:rPr lang="en"/>
              <a:t>A calculator. The calculator on your phone isn’t adequate. It just isn’t.</a:t>
            </a:r>
            <a:endParaRPr/>
          </a:p>
          <a:p>
            <a:pPr indent="-342900" lvl="0" marL="457200" rtl="0" algn="l">
              <a:spcBef>
                <a:spcPts val="0"/>
              </a:spcBef>
              <a:spcAft>
                <a:spcPts val="0"/>
              </a:spcAft>
              <a:buSzPts val="1800"/>
              <a:buChar char="●"/>
            </a:pPr>
            <a:r>
              <a:rPr lang="en"/>
              <a:t>A copy of the lab for the week - link on Canvas</a:t>
            </a:r>
            <a:endParaRPr/>
          </a:p>
          <a:p>
            <a:pPr indent="-342900" lvl="0" marL="457200" rtl="0" algn="l">
              <a:spcBef>
                <a:spcPts val="0"/>
              </a:spcBef>
              <a:spcAft>
                <a:spcPts val="0"/>
              </a:spcAft>
              <a:buSzPts val="1800"/>
              <a:buChar char="●"/>
            </a:pPr>
            <a:r>
              <a:rPr lang="en"/>
              <a:t>Your homework. NEATLY Handwritten ONLY</a:t>
            </a:r>
            <a:endParaRPr/>
          </a:p>
          <a:p>
            <a:pPr indent="-317500" lvl="1" marL="914400" rtl="0" algn="l">
              <a:spcBef>
                <a:spcPts val="0"/>
              </a:spcBef>
              <a:spcAft>
                <a:spcPts val="0"/>
              </a:spcAft>
              <a:buSzPts val="1400"/>
              <a:buChar char="○"/>
            </a:pPr>
            <a:r>
              <a:rPr lang="en"/>
              <a:t>An individual cover sheet for your homework</a:t>
            </a:r>
            <a:endParaRPr/>
          </a:p>
          <a:p>
            <a:pPr indent="0" lvl="0" marL="0" rtl="0" algn="l">
              <a:spcBef>
                <a:spcPts val="1600"/>
              </a:spcBef>
              <a:spcAft>
                <a:spcPts val="1600"/>
              </a:spcAft>
              <a:buNone/>
            </a:pPr>
            <a:r>
              <a:rPr lang="en"/>
              <a:t>All lab materials can be found on Canvas</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Lab itself:</a:t>
            </a:r>
            <a:endParaRPr/>
          </a:p>
        </p:txBody>
      </p:sp>
      <p:sp>
        <p:nvSpPr>
          <p:cNvPr id="87" name="Google Shape;87;p1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t>Two Parts: In-class and Take-home</a:t>
            </a:r>
            <a:endParaRPr sz="1400"/>
          </a:p>
          <a:p>
            <a:pPr indent="0" lvl="0" marL="0" rtl="0" algn="l">
              <a:spcBef>
                <a:spcPts val="1600"/>
              </a:spcBef>
              <a:spcAft>
                <a:spcPts val="0"/>
              </a:spcAft>
              <a:buNone/>
            </a:pPr>
            <a:r>
              <a:rPr lang="en" sz="1400"/>
              <a:t>In-class:</a:t>
            </a:r>
            <a:endParaRPr sz="1400"/>
          </a:p>
          <a:p>
            <a:pPr indent="-317500" lvl="0" marL="457200" rtl="0" algn="l">
              <a:spcBef>
                <a:spcPts val="1600"/>
              </a:spcBef>
              <a:spcAft>
                <a:spcPts val="0"/>
              </a:spcAft>
              <a:buSzPts val="1400"/>
              <a:buChar char="●"/>
            </a:pPr>
            <a:r>
              <a:rPr lang="en" sz="1400"/>
              <a:t>Complete in groups, everyone should have a completed lab by the end - I’ll collect from one group member at random.</a:t>
            </a:r>
            <a:endParaRPr sz="1400"/>
          </a:p>
          <a:p>
            <a:pPr indent="-317500" lvl="0" marL="457200" rtl="0" algn="l">
              <a:spcBef>
                <a:spcPts val="0"/>
              </a:spcBef>
              <a:spcAft>
                <a:spcPts val="0"/>
              </a:spcAft>
              <a:buSzPts val="1400"/>
              <a:buChar char="●"/>
            </a:pPr>
            <a:r>
              <a:rPr lang="en" sz="1400"/>
              <a:t>65 points of the grade for that lab</a:t>
            </a:r>
            <a:endParaRPr sz="1400"/>
          </a:p>
          <a:p>
            <a:pPr indent="0" lvl="0" marL="0" rtl="0" algn="l">
              <a:spcBef>
                <a:spcPts val="1600"/>
              </a:spcBef>
              <a:spcAft>
                <a:spcPts val="0"/>
              </a:spcAft>
              <a:buNone/>
            </a:pPr>
            <a:r>
              <a:rPr lang="en" sz="1400"/>
              <a:t>Take-home:</a:t>
            </a:r>
            <a:endParaRPr sz="1400"/>
          </a:p>
          <a:p>
            <a:pPr indent="-317500" lvl="0" marL="457200" rtl="0" algn="l">
              <a:spcBef>
                <a:spcPts val="1600"/>
              </a:spcBef>
              <a:spcAft>
                <a:spcPts val="0"/>
              </a:spcAft>
              <a:buSzPts val="1400"/>
              <a:buChar char="●"/>
            </a:pPr>
            <a:r>
              <a:rPr lang="en" sz="1400"/>
              <a:t>Complete on your own, turn in the following week</a:t>
            </a:r>
            <a:endParaRPr sz="1400"/>
          </a:p>
          <a:p>
            <a:pPr indent="-317500" lvl="0" marL="457200" rtl="0" algn="l">
              <a:spcBef>
                <a:spcPts val="0"/>
              </a:spcBef>
              <a:spcAft>
                <a:spcPts val="0"/>
              </a:spcAft>
              <a:buSzPts val="1400"/>
              <a:buChar char="●"/>
            </a:pPr>
            <a:r>
              <a:rPr lang="en" sz="1400"/>
              <a:t>35 points of the lab grade</a:t>
            </a:r>
            <a:endParaRPr sz="1400"/>
          </a:p>
          <a:p>
            <a:pPr indent="-317500" lvl="0" marL="457200" rtl="0" algn="l">
              <a:spcBef>
                <a:spcPts val="0"/>
              </a:spcBef>
              <a:spcAft>
                <a:spcPts val="0"/>
              </a:spcAft>
              <a:buSzPts val="1400"/>
              <a:buChar char="●"/>
            </a:pPr>
            <a:r>
              <a:rPr lang="en" sz="1400"/>
              <a:t>No late work accepted</a:t>
            </a:r>
            <a:endParaRPr sz="1400"/>
          </a:p>
          <a:p>
            <a:pPr indent="0" lvl="0" marL="0" rtl="0" algn="l">
              <a:spcBef>
                <a:spcPts val="1600"/>
              </a:spcBef>
              <a:spcAft>
                <a:spcPts val="1600"/>
              </a:spcAft>
              <a:buNone/>
            </a:pPr>
            <a:r>
              <a:rPr lang="en" sz="1400"/>
              <a:t>Each lab is graded out of 100 points. Your grade/100 will be divided by 4, for a total of 25pts/lab</a:t>
            </a:r>
            <a:endParaRPr sz="14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Policies</a:t>
            </a:r>
            <a:endParaRPr/>
          </a:p>
        </p:txBody>
      </p:sp>
      <p:sp>
        <p:nvSpPr>
          <p:cNvPr id="93" name="Google Shape;93;p19"/>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Attendance is mandatory. If you are sick, or can’t make the lab one day, you can probably attend one of the other FIVE lab sections the same week. Let me know in advance, and I will </a:t>
            </a:r>
            <a:r>
              <a:rPr i="1" lang="en"/>
              <a:t>try</a:t>
            </a:r>
            <a:r>
              <a:rPr lang="en"/>
              <a:t> to get you into one of them.</a:t>
            </a:r>
            <a:endParaRPr/>
          </a:p>
          <a:p>
            <a:pPr indent="-342900" lvl="0" marL="457200" rtl="0" algn="l">
              <a:spcBef>
                <a:spcPts val="0"/>
              </a:spcBef>
              <a:spcAft>
                <a:spcPts val="0"/>
              </a:spcAft>
              <a:buSzPts val="1800"/>
              <a:buChar char="●"/>
            </a:pPr>
            <a:r>
              <a:rPr lang="en"/>
              <a:t>I don’t accept late work. I don’t accept emailed work. If I can’t read it, I can’t grade it.</a:t>
            </a:r>
            <a:endParaRPr/>
          </a:p>
          <a:p>
            <a:pPr indent="-342900" lvl="0" marL="457200" rtl="0" algn="l">
              <a:spcBef>
                <a:spcPts val="0"/>
              </a:spcBef>
              <a:spcAft>
                <a:spcPts val="0"/>
              </a:spcAft>
              <a:buSzPts val="1800"/>
              <a:buChar char="●"/>
            </a:pPr>
            <a:r>
              <a:rPr lang="en"/>
              <a:t>Plagiarism is entirely unacceptable. Full stop.</a:t>
            </a:r>
            <a:endParaRPr/>
          </a:p>
          <a:p>
            <a:pPr indent="-342900" lvl="0" marL="457200" rtl="0" algn="l">
              <a:spcBef>
                <a:spcPts val="0"/>
              </a:spcBef>
              <a:spcAft>
                <a:spcPts val="0"/>
              </a:spcAft>
              <a:buSzPts val="1800"/>
              <a:buChar char="●"/>
            </a:pPr>
            <a:r>
              <a:rPr lang="en"/>
              <a:t>Please be thorough and neat on your work. Keep track of units. </a:t>
            </a:r>
            <a:r>
              <a:rPr i="1" lang="en"/>
              <a:t>Use</a:t>
            </a:r>
            <a:r>
              <a:rPr lang="en"/>
              <a:t> units. Show your work on math problems, both in class and at home.</a:t>
            </a:r>
            <a:endParaRPr/>
          </a:p>
          <a:p>
            <a:pPr indent="-342900" lvl="0" marL="457200" rtl="0" algn="l">
              <a:spcBef>
                <a:spcPts val="0"/>
              </a:spcBef>
              <a:spcAft>
                <a:spcPts val="0"/>
              </a:spcAft>
              <a:buSzPts val="1800"/>
              <a:buChar char="●"/>
            </a:pPr>
            <a:r>
              <a:rPr lang="en"/>
              <a:t>I will be assigning lab groups. Please come to me if you’re having issues with your group.</a:t>
            </a:r>
            <a:endParaRPr/>
          </a:p>
          <a:p>
            <a:pPr indent="0" lvl="0" marL="0" rtl="0" algn="l">
              <a:spcBef>
                <a:spcPts val="1600"/>
              </a:spcBef>
              <a:spcAft>
                <a:spcPts val="160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2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Lastly...</a:t>
            </a:r>
            <a:endParaRPr/>
          </a:p>
        </p:txBody>
      </p:sp>
      <p:sp>
        <p:nvSpPr>
          <p:cNvPr id="99" name="Google Shape;99;p20"/>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Finish the Astronomy Lab Introduction and the Math Pre-test, and give them to me before you leave.</a:t>
            </a:r>
            <a:endParaRPr/>
          </a:p>
          <a:p>
            <a:pPr indent="0" lvl="0" marL="0" rtl="0" algn="l">
              <a:spcBef>
                <a:spcPts val="1600"/>
              </a:spcBef>
              <a:spcAft>
                <a:spcPts val="0"/>
              </a:spcAft>
              <a:buNone/>
            </a:pPr>
            <a:r>
              <a:t/>
            </a:r>
            <a:endParaRPr/>
          </a:p>
          <a:p>
            <a:pPr indent="0" lvl="0" marL="0" rtl="0" algn="l">
              <a:spcBef>
                <a:spcPts val="1600"/>
              </a:spcBef>
              <a:spcAft>
                <a:spcPts val="1600"/>
              </a:spcAft>
              <a:buNone/>
            </a:pPr>
            <a:r>
              <a:rPr lang="en"/>
              <a:t>Also, you know, finish the lab too. We will do the last two problems as a group.</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2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Lab schedule for the next few weeks</a:t>
            </a:r>
            <a:endParaRPr/>
          </a:p>
        </p:txBody>
      </p:sp>
      <p:sp>
        <p:nvSpPr>
          <p:cNvPr id="105" name="Google Shape;105;p21"/>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FF00"/>
                </a:solidFill>
              </a:rPr>
              <a:t>Monday, 28/1/2019: Tools for Success (Intro Lab)</a:t>
            </a:r>
            <a:endParaRPr>
              <a:solidFill>
                <a:srgbClr val="FFFF00"/>
              </a:solidFill>
            </a:endParaRPr>
          </a:p>
          <a:p>
            <a:pPr indent="0" lvl="0" marL="0" rtl="0" algn="l">
              <a:spcBef>
                <a:spcPts val="1600"/>
              </a:spcBef>
              <a:spcAft>
                <a:spcPts val="0"/>
              </a:spcAft>
              <a:buNone/>
            </a:pPr>
            <a:r>
              <a:rPr lang="en">
                <a:solidFill>
                  <a:srgbClr val="FF0000"/>
                </a:solidFill>
              </a:rPr>
              <a:t>Monday, 4/2/2019: Scale Model of the Solar System</a:t>
            </a:r>
            <a:br>
              <a:rPr lang="en">
                <a:solidFill>
                  <a:srgbClr val="FF0000"/>
                </a:solidFill>
              </a:rPr>
            </a:br>
            <a:r>
              <a:rPr lang="en">
                <a:solidFill>
                  <a:srgbClr val="FF0000"/>
                </a:solidFill>
              </a:rPr>
              <a:t>    ****GO TO AGGIE MEMORIAL STADIUM****</a:t>
            </a:r>
            <a:endParaRPr>
              <a:solidFill>
                <a:srgbClr val="FF0000"/>
              </a:solidFill>
            </a:endParaRPr>
          </a:p>
          <a:p>
            <a:pPr indent="0" lvl="0" marL="0" rtl="0" algn="l">
              <a:spcBef>
                <a:spcPts val="1600"/>
              </a:spcBef>
              <a:spcAft>
                <a:spcPts val="0"/>
              </a:spcAft>
              <a:buNone/>
            </a:pPr>
            <a:r>
              <a:rPr lang="en"/>
              <a:t>Monday, 11/2/2019: The Origin of the Seasons</a:t>
            </a:r>
            <a:br>
              <a:rPr lang="en"/>
            </a:br>
            <a:r>
              <a:rPr lang="en"/>
              <a:t>    ****Back in the classroom for this one****</a:t>
            </a:r>
            <a:endParaRPr/>
          </a:p>
          <a:p>
            <a:pPr indent="0" lvl="0" marL="0" rtl="0" algn="l">
              <a:spcBef>
                <a:spcPts val="1600"/>
              </a:spcBef>
              <a:spcAft>
                <a:spcPts val="1600"/>
              </a:spcAft>
              <a:buNone/>
            </a:pPr>
            <a:r>
              <a:rPr lang="en"/>
              <a:t>Wednesday, 20/2/2019: Module 1 Exam (In-Class, no lab)</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Dark">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